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3" r:id="rId7"/>
    <p:sldId id="264" r:id="rId8"/>
    <p:sldId id="265" r:id="rId9"/>
    <p:sldId id="266" r:id="rId10"/>
    <p:sldId id="267" r:id="rId11"/>
    <p:sldId id="268" r:id="rId12"/>
    <p:sldId id="269" r:id="rId13"/>
    <p:sldId id="270" r:id="rId14"/>
    <p:sldId id="272" r:id="rId15"/>
    <p:sldId id="273"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94660"/>
  </p:normalViewPr>
  <p:slideViewPr>
    <p:cSldViewPr snapToGrid="0">
      <p:cViewPr varScale="1">
        <p:scale>
          <a:sx n="47" d="100"/>
          <a:sy n="47" d="100"/>
        </p:scale>
        <p:origin x="42" y="15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51E1D5-8D09-49DC-9940-F6C728B5D930}"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E0788BC-3623-41D3-AA06-CDF040E68A9D}" type="slidenum">
              <a:rPr lang="en-US" smtClean="0"/>
              <a:t>‹#›</a:t>
            </a:fld>
            <a:endParaRPr lang="en-US"/>
          </a:p>
        </p:txBody>
      </p:sp>
    </p:spTree>
    <p:extLst>
      <p:ext uri="{BB962C8B-B14F-4D97-AF65-F5344CB8AC3E}">
        <p14:creationId xmlns:p14="http://schemas.microsoft.com/office/powerpoint/2010/main" val="1497732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51E1D5-8D09-49DC-9940-F6C728B5D930}"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E0788BC-3623-41D3-AA06-CDF040E68A9D}" type="slidenum">
              <a:rPr lang="en-US" smtClean="0"/>
              <a:t>‹#›</a:t>
            </a:fld>
            <a:endParaRPr lang="en-US"/>
          </a:p>
        </p:txBody>
      </p:sp>
    </p:spTree>
    <p:extLst>
      <p:ext uri="{BB962C8B-B14F-4D97-AF65-F5344CB8AC3E}">
        <p14:creationId xmlns:p14="http://schemas.microsoft.com/office/powerpoint/2010/main" val="55862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51E1D5-8D09-49DC-9940-F6C728B5D930}"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E0788BC-3623-41D3-AA06-CDF040E68A9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8395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A51E1D5-8D09-49DC-9940-F6C728B5D930}"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E0788BC-3623-41D3-AA06-CDF040E68A9D}" type="slidenum">
              <a:rPr lang="en-US" smtClean="0"/>
              <a:t>‹#›</a:t>
            </a:fld>
            <a:endParaRPr lang="en-US"/>
          </a:p>
        </p:txBody>
      </p:sp>
    </p:spTree>
    <p:extLst>
      <p:ext uri="{BB962C8B-B14F-4D97-AF65-F5344CB8AC3E}">
        <p14:creationId xmlns:p14="http://schemas.microsoft.com/office/powerpoint/2010/main" val="3558949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A51E1D5-8D09-49DC-9940-F6C728B5D930}"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E0788BC-3623-41D3-AA06-CDF040E68A9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46331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A51E1D5-8D09-49DC-9940-F6C728B5D930}"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E0788BC-3623-41D3-AA06-CDF040E68A9D}" type="slidenum">
              <a:rPr lang="en-US" smtClean="0"/>
              <a:t>‹#›</a:t>
            </a:fld>
            <a:endParaRPr lang="en-US"/>
          </a:p>
        </p:txBody>
      </p:sp>
    </p:spTree>
    <p:extLst>
      <p:ext uri="{BB962C8B-B14F-4D97-AF65-F5344CB8AC3E}">
        <p14:creationId xmlns:p14="http://schemas.microsoft.com/office/powerpoint/2010/main" val="2496872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51E1D5-8D09-49DC-9940-F6C728B5D930}"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E0788BC-3623-41D3-AA06-CDF040E68A9D}" type="slidenum">
              <a:rPr lang="en-US" smtClean="0"/>
              <a:t>‹#›</a:t>
            </a:fld>
            <a:endParaRPr lang="en-US"/>
          </a:p>
        </p:txBody>
      </p:sp>
    </p:spTree>
    <p:extLst>
      <p:ext uri="{BB962C8B-B14F-4D97-AF65-F5344CB8AC3E}">
        <p14:creationId xmlns:p14="http://schemas.microsoft.com/office/powerpoint/2010/main" val="2693701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51E1D5-8D09-49DC-9940-F6C728B5D930}"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E0788BC-3623-41D3-AA06-CDF040E68A9D}" type="slidenum">
              <a:rPr lang="en-US" smtClean="0"/>
              <a:t>‹#›</a:t>
            </a:fld>
            <a:endParaRPr lang="en-US"/>
          </a:p>
        </p:txBody>
      </p:sp>
    </p:spTree>
    <p:extLst>
      <p:ext uri="{BB962C8B-B14F-4D97-AF65-F5344CB8AC3E}">
        <p14:creationId xmlns:p14="http://schemas.microsoft.com/office/powerpoint/2010/main" val="1885889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51E1D5-8D09-49DC-9940-F6C728B5D930}"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E0788BC-3623-41D3-AA06-CDF040E68A9D}" type="slidenum">
              <a:rPr lang="en-US" smtClean="0"/>
              <a:t>‹#›</a:t>
            </a:fld>
            <a:endParaRPr lang="en-US"/>
          </a:p>
        </p:txBody>
      </p:sp>
    </p:spTree>
    <p:extLst>
      <p:ext uri="{BB962C8B-B14F-4D97-AF65-F5344CB8AC3E}">
        <p14:creationId xmlns:p14="http://schemas.microsoft.com/office/powerpoint/2010/main" val="6601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51E1D5-8D09-49DC-9940-F6C728B5D930}"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E0788BC-3623-41D3-AA06-CDF040E68A9D}" type="slidenum">
              <a:rPr lang="en-US" smtClean="0"/>
              <a:t>‹#›</a:t>
            </a:fld>
            <a:endParaRPr lang="en-US"/>
          </a:p>
        </p:txBody>
      </p:sp>
    </p:spTree>
    <p:extLst>
      <p:ext uri="{BB962C8B-B14F-4D97-AF65-F5344CB8AC3E}">
        <p14:creationId xmlns:p14="http://schemas.microsoft.com/office/powerpoint/2010/main" val="1766500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51E1D5-8D09-49DC-9940-F6C728B5D930}"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E0788BC-3623-41D3-AA06-CDF040E68A9D}" type="slidenum">
              <a:rPr lang="en-US" smtClean="0"/>
              <a:t>‹#›</a:t>
            </a:fld>
            <a:endParaRPr lang="en-US"/>
          </a:p>
        </p:txBody>
      </p:sp>
    </p:spTree>
    <p:extLst>
      <p:ext uri="{BB962C8B-B14F-4D97-AF65-F5344CB8AC3E}">
        <p14:creationId xmlns:p14="http://schemas.microsoft.com/office/powerpoint/2010/main" val="2870259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51E1D5-8D09-49DC-9940-F6C728B5D930}" type="datetimeFigureOut">
              <a:rPr lang="en-US" smtClean="0"/>
              <a:t>8/26/2021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E0788BC-3623-41D3-AA06-CDF040E68A9D}" type="slidenum">
              <a:rPr lang="en-US" smtClean="0"/>
              <a:t>‹#›</a:t>
            </a:fld>
            <a:endParaRPr lang="en-US"/>
          </a:p>
        </p:txBody>
      </p:sp>
    </p:spTree>
    <p:extLst>
      <p:ext uri="{BB962C8B-B14F-4D97-AF65-F5344CB8AC3E}">
        <p14:creationId xmlns:p14="http://schemas.microsoft.com/office/powerpoint/2010/main" val="2878944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51E1D5-8D09-49DC-9940-F6C728B5D930}" type="datetimeFigureOut">
              <a:rPr lang="en-US" smtClean="0"/>
              <a:t>8/26/2021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E0788BC-3623-41D3-AA06-CDF040E68A9D}" type="slidenum">
              <a:rPr lang="en-US" smtClean="0"/>
              <a:t>‹#›</a:t>
            </a:fld>
            <a:endParaRPr lang="en-US"/>
          </a:p>
        </p:txBody>
      </p:sp>
    </p:spTree>
    <p:extLst>
      <p:ext uri="{BB962C8B-B14F-4D97-AF65-F5344CB8AC3E}">
        <p14:creationId xmlns:p14="http://schemas.microsoft.com/office/powerpoint/2010/main" val="3262299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51E1D5-8D09-49DC-9940-F6C728B5D930}" type="datetimeFigureOut">
              <a:rPr lang="en-US" smtClean="0"/>
              <a:t>8/26/2021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E0788BC-3623-41D3-AA06-CDF040E68A9D}" type="slidenum">
              <a:rPr lang="en-US" smtClean="0"/>
              <a:t>‹#›</a:t>
            </a:fld>
            <a:endParaRPr lang="en-US"/>
          </a:p>
        </p:txBody>
      </p:sp>
    </p:spTree>
    <p:extLst>
      <p:ext uri="{BB962C8B-B14F-4D97-AF65-F5344CB8AC3E}">
        <p14:creationId xmlns:p14="http://schemas.microsoft.com/office/powerpoint/2010/main" val="1079535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A51E1D5-8D09-49DC-9940-F6C728B5D930}"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E0788BC-3623-41D3-AA06-CDF040E68A9D}" type="slidenum">
              <a:rPr lang="en-US" smtClean="0"/>
              <a:t>‹#›</a:t>
            </a:fld>
            <a:endParaRPr lang="en-US"/>
          </a:p>
        </p:txBody>
      </p:sp>
    </p:spTree>
    <p:extLst>
      <p:ext uri="{BB962C8B-B14F-4D97-AF65-F5344CB8AC3E}">
        <p14:creationId xmlns:p14="http://schemas.microsoft.com/office/powerpoint/2010/main" val="713083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A51E1D5-8D09-49DC-9940-F6C728B5D930}"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E0788BC-3623-41D3-AA06-CDF040E68A9D}" type="slidenum">
              <a:rPr lang="en-US" smtClean="0"/>
              <a:t>‹#›</a:t>
            </a:fld>
            <a:endParaRPr lang="en-US"/>
          </a:p>
        </p:txBody>
      </p:sp>
    </p:spTree>
    <p:extLst>
      <p:ext uri="{BB962C8B-B14F-4D97-AF65-F5344CB8AC3E}">
        <p14:creationId xmlns:p14="http://schemas.microsoft.com/office/powerpoint/2010/main" val="3427666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A51E1D5-8D09-49DC-9940-F6C728B5D930}" type="datetimeFigureOut">
              <a:rPr lang="en-US" smtClean="0"/>
              <a:t>8/26/2021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E0788BC-3623-41D3-AA06-CDF040E68A9D}" type="slidenum">
              <a:rPr lang="en-US" smtClean="0"/>
              <a:t>‹#›</a:t>
            </a:fld>
            <a:endParaRPr lang="en-US"/>
          </a:p>
        </p:txBody>
      </p:sp>
    </p:spTree>
    <p:extLst>
      <p:ext uri="{BB962C8B-B14F-4D97-AF65-F5344CB8AC3E}">
        <p14:creationId xmlns:p14="http://schemas.microsoft.com/office/powerpoint/2010/main" val="26472598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7A03E380-9CD1-4ABA-A763-9F9D252B8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10"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1"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2"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3"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4"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5"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6"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7"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8"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9"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0"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1"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23" name="Freeform 6">
            <a:extLst>
              <a:ext uri="{FF2B5EF4-FFF2-40B4-BE49-F238E27FC236}">
                <a16:creationId xmlns:a16="http://schemas.microsoft.com/office/drawing/2014/main" id="{8576F020-8157-45CE-B1D9-6FA47AFEB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1159566"/>
            <a:ext cx="7560245" cy="453886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p>
      <p:sp>
        <p:nvSpPr>
          <p:cNvPr id="2" name="Title 1">
            <a:extLst>
              <a:ext uri="{FF2B5EF4-FFF2-40B4-BE49-F238E27FC236}">
                <a16:creationId xmlns:a16="http://schemas.microsoft.com/office/drawing/2014/main" id="{08A1490A-78CA-4918-9C6E-29CAEE46884F}"/>
              </a:ext>
            </a:extLst>
          </p:cNvPr>
          <p:cNvSpPr>
            <a:spLocks noGrp="1"/>
          </p:cNvSpPr>
          <p:nvPr>
            <p:ph type="ctrTitle"/>
          </p:nvPr>
        </p:nvSpPr>
        <p:spPr>
          <a:xfrm>
            <a:off x="987215" y="1318590"/>
            <a:ext cx="5102159" cy="4220820"/>
          </a:xfrm>
        </p:spPr>
        <p:txBody>
          <a:bodyPr anchor="ctr">
            <a:normAutofit/>
          </a:bodyPr>
          <a:lstStyle/>
          <a:p>
            <a:r>
              <a:rPr lang="ar-IQ">
                <a:solidFill>
                  <a:srgbClr val="FFFFFF"/>
                </a:solidFill>
                <a:latin typeface="Arabic Typesetting" panose="03020402040406030203" pitchFamily="66" charset="-78"/>
                <a:cs typeface="Arabic Typesetting" panose="03020402040406030203" pitchFamily="66" charset="-78"/>
              </a:rPr>
              <a:t>علم نفس الجشطالت  </a:t>
            </a:r>
            <a:br>
              <a:rPr lang="ar-IQ">
                <a:solidFill>
                  <a:srgbClr val="FFFFFF"/>
                </a:solidFill>
                <a:latin typeface="Arabic Typesetting" panose="03020402040406030203" pitchFamily="66" charset="-78"/>
                <a:cs typeface="Arabic Typesetting" panose="03020402040406030203" pitchFamily="66" charset="-78"/>
              </a:rPr>
            </a:br>
            <a:r>
              <a:rPr lang="en-US">
                <a:solidFill>
                  <a:srgbClr val="FFFFFF"/>
                </a:solidFill>
                <a:latin typeface="Arabic Typesetting" panose="03020402040406030203" pitchFamily="66" charset="-78"/>
                <a:cs typeface="Arabic Typesetting" panose="03020402040406030203" pitchFamily="66" charset="-78"/>
              </a:rPr>
              <a:t>Gestalt psychology </a:t>
            </a:r>
          </a:p>
        </p:txBody>
      </p:sp>
    </p:spTree>
    <p:extLst>
      <p:ext uri="{BB962C8B-B14F-4D97-AF65-F5344CB8AC3E}">
        <p14:creationId xmlns:p14="http://schemas.microsoft.com/office/powerpoint/2010/main" val="1637846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97933A-F719-4D50-9599-AD50C5614254}"/>
              </a:ext>
            </a:extLst>
          </p:cNvPr>
          <p:cNvSpPr>
            <a:spLocks noGrp="1"/>
          </p:cNvSpPr>
          <p:nvPr>
            <p:ph idx="1"/>
          </p:nvPr>
        </p:nvSpPr>
        <p:spPr/>
        <p:txBody>
          <a:bodyPr>
            <a:normAutofit/>
          </a:bodyPr>
          <a:lstStyle/>
          <a:p>
            <a:pPr marL="0" indent="0" algn="just" rtl="1">
              <a:buNone/>
            </a:pPr>
            <a:r>
              <a:rPr lang="ar-IQ" sz="3600" dirty="0">
                <a:latin typeface="Arabic Typesetting" panose="03020402040406030203" pitchFamily="66" charset="-78"/>
                <a:cs typeface="Arabic Typesetting" panose="03020402040406030203" pitchFamily="66" charset="-78"/>
              </a:rPr>
              <a:t>الإغلاق </a:t>
            </a:r>
            <a:r>
              <a:rPr lang="en-US" sz="3600" dirty="0">
                <a:latin typeface="Arabic Typesetting" panose="03020402040406030203" pitchFamily="66" charset="-78"/>
                <a:cs typeface="Arabic Typesetting" panose="03020402040406030203" pitchFamily="66" charset="-78"/>
              </a:rPr>
              <a:t>Closure</a:t>
            </a:r>
            <a:r>
              <a:rPr lang="ar-IQ" sz="3600" dirty="0">
                <a:latin typeface="Arabic Typesetting" panose="03020402040406030203" pitchFamily="66" charset="-78"/>
                <a:cs typeface="Arabic Typesetting" panose="03020402040406030203" pitchFamily="66" charset="-78"/>
              </a:rPr>
              <a:t>: يشير هذا إلى أن العناصر التي تشكل كائنًا مغلقًا سيتم اعتبارها كمجموعة. سنقوم حتى بملء المعلومات المفقودة لإنشاء إغلاق وإيجاد معنى للكائن.</a:t>
            </a:r>
          </a:p>
          <a:p>
            <a:pPr marL="0" indent="0" algn="just" rtl="1">
              <a:buNone/>
            </a:pPr>
            <a:r>
              <a:rPr lang="ar-IQ" sz="3600" dirty="0">
                <a:latin typeface="Arabic Typesetting" panose="03020402040406030203" pitchFamily="66" charset="-78"/>
                <a:cs typeface="Arabic Typesetting" panose="03020402040406030203" pitchFamily="66" charset="-78"/>
              </a:rPr>
              <a:t>المنطقة المشتركة </a:t>
            </a:r>
            <a:r>
              <a:rPr lang="en-US" sz="3600" dirty="0">
                <a:latin typeface="Arabic Typesetting" panose="03020402040406030203" pitchFamily="66" charset="-78"/>
                <a:cs typeface="Arabic Typesetting" panose="03020402040406030203" pitchFamily="66" charset="-78"/>
              </a:rPr>
              <a:t>Common region</a:t>
            </a:r>
            <a:r>
              <a:rPr lang="ar-IQ" sz="3600" dirty="0">
                <a:latin typeface="Arabic Typesetting" panose="03020402040406030203" pitchFamily="66" charset="-78"/>
                <a:cs typeface="Arabic Typesetting" panose="03020402040406030203" pitchFamily="66" charset="-78"/>
              </a:rPr>
              <a:t>: ويطلق عليها احياناً المصير المشترك، وينص هذا المبدأ على أننا نميل إلى تجميع الكائنات معًا إذا كانت موجودة في نفس المنطقة المحددة. (على سبيل المثال ، تميل الكائنات الموجودة داخل صندوق إلى اعتبارها مجموعة.)</a:t>
            </a:r>
          </a:p>
          <a:p>
            <a:pPr marL="0" indent="0" algn="just" rtl="1">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281683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9C001-4105-4F16-99C6-C5F7AC7ED027}"/>
              </a:ext>
            </a:extLst>
          </p:cNvPr>
          <p:cNvSpPr>
            <a:spLocks noGrp="1"/>
          </p:cNvSpPr>
          <p:nvPr>
            <p:ph type="title"/>
          </p:nvPr>
        </p:nvSpPr>
        <p:spPr/>
        <p:txBody>
          <a:bodyPr>
            <a:normAutofit/>
          </a:bodyPr>
          <a:lstStyle/>
          <a:p>
            <a:pPr algn="l"/>
            <a:r>
              <a:rPr lang="ar-IQ" sz="4400" b="1" dirty="0">
                <a:latin typeface="Arabic Typesetting" panose="03020402040406030203" pitchFamily="66" charset="-78"/>
                <a:cs typeface="Arabic Typesetting" panose="03020402040406030203" pitchFamily="66" charset="-78"/>
              </a:rPr>
              <a:t>تطبيقات نظرية الجشطلت</a:t>
            </a:r>
            <a:endParaRPr lang="en-US" sz="4400" b="1" dirty="0">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C61EE4A8-B560-4EE8-AD79-758EF257BF48}"/>
              </a:ext>
            </a:extLst>
          </p:cNvPr>
          <p:cNvSpPr>
            <a:spLocks noGrp="1"/>
          </p:cNvSpPr>
          <p:nvPr>
            <p:ph idx="1"/>
          </p:nvPr>
        </p:nvSpPr>
        <p:spPr/>
        <p:txBody>
          <a:bodyPr>
            <a:normAutofit/>
          </a:bodyPr>
          <a:lstStyle/>
          <a:p>
            <a:pPr algn="just" rtl="1"/>
            <a:r>
              <a:rPr lang="ar-IQ" sz="3600" b="1" dirty="0">
                <a:latin typeface="Arabic Typesetting" panose="03020402040406030203" pitchFamily="66" charset="-78"/>
                <a:cs typeface="Arabic Typesetting" panose="03020402040406030203" pitchFamily="66" charset="-78"/>
              </a:rPr>
              <a:t>ال</a:t>
            </a:r>
            <a:r>
              <a:rPr lang="ar-SA" sz="3600" b="1" dirty="0">
                <a:latin typeface="Arabic Typesetting" panose="03020402040406030203" pitchFamily="66" charset="-78"/>
                <a:cs typeface="Arabic Typesetting" panose="03020402040406030203" pitchFamily="66" charset="-78"/>
              </a:rPr>
              <a:t>علاج</a:t>
            </a:r>
            <a:r>
              <a:rPr lang="ar-IQ" sz="3600" b="1" dirty="0">
                <a:latin typeface="Arabic Typesetting" panose="03020402040406030203" pitchFamily="66" charset="-78"/>
                <a:cs typeface="Arabic Typesetting" panose="03020402040406030203" pitchFamily="66" charset="-78"/>
              </a:rPr>
              <a:t> النفسي</a:t>
            </a:r>
            <a:r>
              <a:rPr lang="ar-SA" sz="3600" b="1" dirty="0">
                <a:latin typeface="Arabic Typesetting" panose="03020402040406030203" pitchFamily="66" charset="-78"/>
                <a:cs typeface="Arabic Typesetting" panose="03020402040406030203" pitchFamily="66" charset="-78"/>
              </a:rPr>
              <a:t> الجشطالت</a:t>
            </a:r>
            <a:r>
              <a:rPr lang="ar-IQ" sz="3600" b="1" dirty="0">
                <a:latin typeface="Arabic Typesetting" panose="03020402040406030203" pitchFamily="66" charset="-78"/>
                <a:cs typeface="Arabic Typesetting" panose="03020402040406030203" pitchFamily="66" charset="-78"/>
              </a:rPr>
              <a:t>ي</a:t>
            </a:r>
          </a:p>
          <a:p>
            <a:pPr marL="0" indent="0" algn="just" rtl="1">
              <a:buNone/>
            </a:pPr>
            <a:r>
              <a:rPr lang="ar-IQ" sz="3600" dirty="0">
                <a:latin typeface="Arabic Typesetting" panose="03020402040406030203" pitchFamily="66" charset="-78"/>
                <a:cs typeface="Arabic Typesetting" panose="03020402040406030203" pitchFamily="66" charset="-78"/>
              </a:rPr>
              <a:t>يعتمد علاج الجشطالت على فكرة أن إدراكنا العام يعتمد على التفاعل بين العديد من العوامل، بما في ذلك تجاربنا السابقة، والبيئة الحالية، والأفكار، والمشاعر، والاحتياجات. تشير الأبحاث إلى أن علاج الجشطالت فعال في علاج أعراض الاكتئاب والقلق، وقد يساعد الناس على اكتساب الثقة وزيادة مشاعر الكفاءة الذاتية واللطف بالذات  </a:t>
            </a:r>
            <a:r>
              <a:rPr lang="en-US" sz="3600" dirty="0">
                <a:latin typeface="Arabic Typesetting" panose="03020402040406030203" pitchFamily="66" charset="-78"/>
                <a:cs typeface="Arabic Typesetting" panose="03020402040406030203" pitchFamily="66" charset="-78"/>
              </a:rPr>
              <a:t>self-kindness</a:t>
            </a:r>
            <a:r>
              <a:rPr lang="ar-IQ" sz="3600" dirty="0">
                <a:latin typeface="Arabic Typesetting" panose="03020402040406030203" pitchFamily="66" charset="-78"/>
                <a:cs typeface="Arabic Typesetting" panose="03020402040406030203" pitchFamily="66" charset="-78"/>
              </a:rPr>
              <a:t> وغالبًا تكون طريقة مفيدة لتنظيم العلاج الجماعي.</a:t>
            </a:r>
            <a:endParaRPr lang="en-US" sz="3600" dirty="0">
              <a:latin typeface="Arabic Typesetting" panose="03020402040406030203" pitchFamily="66" charset="-78"/>
              <a:cs typeface="Arabic Typesetting" panose="03020402040406030203" pitchFamily="66" charset="-78"/>
            </a:endParaRPr>
          </a:p>
          <a:p>
            <a:pPr marL="0" indent="0" algn="just" rtl="1">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321723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9ECEB3-D1A7-4599-94B2-87FF7480185F}"/>
              </a:ext>
            </a:extLst>
          </p:cNvPr>
          <p:cNvSpPr>
            <a:spLocks noGrp="1"/>
          </p:cNvSpPr>
          <p:nvPr>
            <p:ph idx="1"/>
          </p:nvPr>
        </p:nvSpPr>
        <p:spPr/>
        <p:txBody>
          <a:bodyPr>
            <a:noAutofit/>
          </a:bodyPr>
          <a:lstStyle/>
          <a:p>
            <a:pPr algn="just" rtl="1"/>
            <a:r>
              <a:rPr lang="ar-IQ" sz="3600" dirty="0">
                <a:latin typeface="Arabic Typesetting" panose="03020402040406030203" pitchFamily="66" charset="-78"/>
                <a:cs typeface="Arabic Typesetting" panose="03020402040406030203" pitchFamily="66" charset="-78"/>
              </a:rPr>
              <a:t>التصميم </a:t>
            </a:r>
            <a:r>
              <a:rPr lang="en-US" sz="3600" dirty="0">
                <a:latin typeface="Arabic Typesetting" panose="03020402040406030203" pitchFamily="66" charset="-78"/>
                <a:cs typeface="Arabic Typesetting" panose="03020402040406030203" pitchFamily="66" charset="-78"/>
              </a:rPr>
              <a:t>Design</a:t>
            </a:r>
            <a:endParaRPr lang="ar-IQ" sz="3600" dirty="0">
              <a:latin typeface="Arabic Typesetting" panose="03020402040406030203" pitchFamily="66" charset="-78"/>
              <a:cs typeface="Arabic Typesetting" panose="03020402040406030203" pitchFamily="66" charset="-78"/>
            </a:endParaRPr>
          </a:p>
          <a:p>
            <a:pPr marL="0" indent="0" algn="just" rtl="1">
              <a:buNone/>
            </a:pPr>
            <a:r>
              <a:rPr lang="ar-IQ" sz="3600" dirty="0">
                <a:latin typeface="Arabic Typesetting" panose="03020402040406030203" pitchFamily="66" charset="-78"/>
                <a:cs typeface="Arabic Typesetting" panose="03020402040406030203" pitchFamily="66" charset="-78"/>
              </a:rPr>
              <a:t>تبنى المصممون مفاهيم الجشطالت، مستخدمين تصورنا لأشياء مثل التباين </a:t>
            </a:r>
            <a:r>
              <a:rPr lang="en-US" sz="3600" dirty="0">
                <a:latin typeface="Arabic Typesetting" panose="03020402040406030203" pitchFamily="66" charset="-78"/>
                <a:cs typeface="Arabic Typesetting" panose="03020402040406030203" pitchFamily="66" charset="-78"/>
              </a:rPr>
              <a:t>contrast </a:t>
            </a:r>
            <a:r>
              <a:rPr lang="ar-IQ" sz="3600" dirty="0">
                <a:latin typeface="Arabic Typesetting" panose="03020402040406030203" pitchFamily="66" charset="-78"/>
                <a:cs typeface="Arabic Typesetting" panose="03020402040406030203" pitchFamily="66" charset="-78"/>
              </a:rPr>
              <a:t>واللون</a:t>
            </a:r>
            <a:r>
              <a:rPr lang="en-US" sz="3600" dirty="0">
                <a:latin typeface="Arabic Typesetting" panose="03020402040406030203" pitchFamily="66" charset="-78"/>
                <a:cs typeface="Arabic Typesetting" panose="03020402040406030203" pitchFamily="66" charset="-78"/>
              </a:rPr>
              <a:t>color </a:t>
            </a:r>
            <a:r>
              <a:rPr lang="ar-IQ" sz="3600" dirty="0">
                <a:latin typeface="Arabic Typesetting" panose="03020402040406030203" pitchFamily="66" charset="-78"/>
                <a:cs typeface="Arabic Typesetting" panose="03020402040406030203" pitchFamily="66" charset="-78"/>
              </a:rPr>
              <a:t> والتماثل</a:t>
            </a:r>
            <a:r>
              <a:rPr lang="en-US" sz="3600" dirty="0">
                <a:latin typeface="Arabic Typesetting" panose="03020402040406030203" pitchFamily="66" charset="-78"/>
                <a:cs typeface="Arabic Typesetting" panose="03020402040406030203" pitchFamily="66" charset="-78"/>
              </a:rPr>
              <a:t>symmetry </a:t>
            </a:r>
            <a:r>
              <a:rPr lang="ar-IQ" sz="3600" dirty="0">
                <a:latin typeface="Arabic Typesetting" panose="03020402040406030203" pitchFamily="66" charset="-78"/>
                <a:cs typeface="Arabic Typesetting" panose="03020402040406030203" pitchFamily="66" charset="-78"/>
              </a:rPr>
              <a:t> والتكرار</a:t>
            </a:r>
            <a:r>
              <a:rPr lang="en-US" sz="3600" dirty="0">
                <a:latin typeface="Arabic Typesetting" panose="03020402040406030203" pitchFamily="66" charset="-78"/>
                <a:cs typeface="Arabic Typesetting" panose="03020402040406030203" pitchFamily="66" charset="-78"/>
              </a:rPr>
              <a:t>repetition </a:t>
            </a:r>
            <a:r>
              <a:rPr lang="ar-IQ" sz="3600" dirty="0">
                <a:latin typeface="Arabic Typesetting" panose="03020402040406030203" pitchFamily="66" charset="-78"/>
                <a:cs typeface="Arabic Typesetting" panose="03020402040406030203" pitchFamily="66" charset="-78"/>
              </a:rPr>
              <a:t> والتناسب</a:t>
            </a:r>
            <a:r>
              <a:rPr lang="en-US" sz="3600" dirty="0">
                <a:latin typeface="Arabic Typesetting" panose="03020402040406030203" pitchFamily="66" charset="-78"/>
                <a:cs typeface="Arabic Typesetting" panose="03020402040406030203" pitchFamily="66" charset="-78"/>
              </a:rPr>
              <a:t>proportion </a:t>
            </a:r>
            <a:r>
              <a:rPr lang="ar-IQ" sz="3600" dirty="0">
                <a:latin typeface="Arabic Typesetting" panose="03020402040406030203" pitchFamily="66" charset="-78"/>
                <a:cs typeface="Arabic Typesetting" panose="03020402040406030203" pitchFamily="66" charset="-78"/>
              </a:rPr>
              <a:t>لإنشاء عملهم.</a:t>
            </a:r>
          </a:p>
          <a:p>
            <a:pPr marL="0" indent="0" algn="just" rtl="1">
              <a:buNone/>
            </a:pPr>
            <a:r>
              <a:rPr lang="ar-IQ" sz="3600" dirty="0">
                <a:latin typeface="Arabic Typesetting" panose="03020402040406030203" pitchFamily="66" charset="-78"/>
                <a:cs typeface="Arabic Typesetting" panose="03020402040406030203" pitchFamily="66" charset="-78"/>
              </a:rPr>
              <a:t>  أثر علم نفس الجشطالت على مفاهيم التصميم الأخرى ، مثل:</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472439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752DB1-919E-4948-ADDE-FB1745216A4F}"/>
              </a:ext>
            </a:extLst>
          </p:cNvPr>
          <p:cNvSpPr>
            <a:spLocks noGrp="1"/>
          </p:cNvSpPr>
          <p:nvPr>
            <p:ph idx="1"/>
          </p:nvPr>
        </p:nvSpPr>
        <p:spPr/>
        <p:txBody>
          <a:bodyPr>
            <a:normAutofit/>
          </a:bodyPr>
          <a:lstStyle/>
          <a:p>
            <a:pPr algn="just" rtl="1"/>
            <a:r>
              <a:rPr lang="ar-IQ" sz="3600" dirty="0">
                <a:latin typeface="Arabic Typesetting" panose="03020402040406030203" pitchFamily="66" charset="-78"/>
                <a:cs typeface="Arabic Typesetting" panose="03020402040406030203" pitchFamily="66" charset="-78"/>
              </a:rPr>
              <a:t>علاقة الشكل بالأرضية</a:t>
            </a:r>
            <a:r>
              <a:rPr lang="en-US" sz="3600" dirty="0">
                <a:latin typeface="Arabic Typesetting" panose="03020402040406030203" pitchFamily="66" charset="-78"/>
                <a:cs typeface="Arabic Typesetting" panose="03020402040406030203" pitchFamily="66" charset="-78"/>
              </a:rPr>
              <a:t>Figure-ground relationship  </a:t>
            </a:r>
            <a:r>
              <a:rPr lang="ar-IQ" sz="3600" dirty="0">
                <a:latin typeface="Arabic Typesetting" panose="03020402040406030203" pitchFamily="66" charset="-78"/>
                <a:cs typeface="Arabic Typesetting" panose="03020402040406030203" pitchFamily="66" charset="-78"/>
              </a:rPr>
              <a:t>: يصف هذا التباين بين كائن بؤري (مثل كلمة أو عبارة أو صورة) والمساحة السلبية المحيطة به. غالبًا ما يستخدم المصممون هذا لإحداث تأثير.</a:t>
            </a:r>
          </a:p>
          <a:p>
            <a:pPr algn="just" rtl="1"/>
            <a:r>
              <a:rPr lang="ar-IQ" sz="3600" dirty="0">
                <a:latin typeface="Arabic Typesetting" panose="03020402040406030203" pitchFamily="66" charset="-78"/>
                <a:cs typeface="Arabic Typesetting" panose="03020402040406030203" pitchFamily="66" charset="-78"/>
              </a:rPr>
              <a:t>التسلسل الهرمي المرئي</a:t>
            </a:r>
            <a:r>
              <a:rPr lang="en-US" sz="3600" dirty="0">
                <a:latin typeface="Arabic Typesetting" panose="03020402040406030203" pitchFamily="66" charset="-78"/>
                <a:cs typeface="Arabic Typesetting" panose="03020402040406030203" pitchFamily="66" charset="-78"/>
              </a:rPr>
              <a:t>Visual hierarchy </a:t>
            </a:r>
            <a:r>
              <a:rPr lang="ar-IQ" sz="3600" dirty="0">
                <a:latin typeface="Arabic Typesetting" panose="03020402040406030203" pitchFamily="66" charset="-78"/>
                <a:cs typeface="Arabic Typesetting" panose="03020402040406030203" pitchFamily="66" charset="-78"/>
              </a:rPr>
              <a:t>: يستخدم المصممون الطريقة التي ندرك بها الأشياء المرئية وتجميعها لإنشاء تسلسل هرمي مرئي، مما يضمن أن الكلمة أو الصورة الأكثر أهمية تجذب انتباهنا أولاً</a:t>
            </a:r>
            <a:r>
              <a:rPr lang="en-US" sz="3600" dirty="0">
                <a:latin typeface="Arabic Typesetting" panose="03020402040406030203" pitchFamily="66" charset="-78"/>
                <a:cs typeface="Arabic Typesetting" panose="03020402040406030203" pitchFamily="66" charset="-78"/>
              </a:rPr>
              <a:t>.</a:t>
            </a:r>
          </a:p>
          <a:p>
            <a:pPr marL="0" indent="0" algn="just" rtl="1">
              <a:buNone/>
            </a:pPr>
            <a:endParaRPr lang="ar-IQ" sz="3600" dirty="0">
              <a:latin typeface="Arabic Typesetting" panose="03020402040406030203" pitchFamily="66" charset="-78"/>
              <a:cs typeface="Arabic Typesetting" panose="03020402040406030203" pitchFamily="66" charset="-78"/>
            </a:endParaRPr>
          </a:p>
          <a:p>
            <a:pPr marL="0" indent="0" algn="just" rtl="1">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325973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CD67A-6911-4C58-AF1A-E42EE5A6B42B}"/>
              </a:ext>
            </a:extLst>
          </p:cNvPr>
          <p:cNvSpPr>
            <a:spLocks noGrp="1"/>
          </p:cNvSpPr>
          <p:nvPr>
            <p:ph type="title"/>
          </p:nvPr>
        </p:nvSpPr>
        <p:spPr/>
        <p:txBody>
          <a:bodyPr/>
          <a:lstStyle/>
          <a:p>
            <a:pPr algn="l"/>
            <a:r>
              <a:rPr lang="ar-IQ" sz="4000" b="1" dirty="0">
                <a:latin typeface="Arabic Typesetting" panose="03020402040406030203" pitchFamily="66" charset="-78"/>
                <a:cs typeface="Arabic Typesetting" panose="03020402040406030203" pitchFamily="66" charset="-78"/>
              </a:rPr>
              <a:t>تأثير الجشطلت في علم النفس</a:t>
            </a:r>
            <a:br>
              <a:rPr lang="en-US" dirty="0"/>
            </a:br>
            <a:endParaRPr lang="en-US" dirty="0"/>
          </a:p>
        </p:txBody>
      </p:sp>
      <p:sp>
        <p:nvSpPr>
          <p:cNvPr id="3" name="Content Placeholder 2">
            <a:extLst>
              <a:ext uri="{FF2B5EF4-FFF2-40B4-BE49-F238E27FC236}">
                <a16:creationId xmlns:a16="http://schemas.microsoft.com/office/drawing/2014/main" id="{168E3BD3-4FDC-4C20-9A8F-C681A8D35B5B}"/>
              </a:ext>
            </a:extLst>
          </p:cNvPr>
          <p:cNvSpPr>
            <a:spLocks noGrp="1"/>
          </p:cNvSpPr>
          <p:nvPr>
            <p:ph idx="1"/>
          </p:nvPr>
        </p:nvSpPr>
        <p:spPr>
          <a:xfrm>
            <a:off x="2589212" y="1512277"/>
            <a:ext cx="8915400" cy="4398945"/>
          </a:xfrm>
        </p:spPr>
        <p:txBody>
          <a:bodyPr>
            <a:noAutofit/>
          </a:bodyPr>
          <a:lstStyle/>
          <a:p>
            <a:pPr algn="just" rtl="1"/>
            <a:r>
              <a:rPr lang="ar-IQ" sz="3600" dirty="0">
                <a:latin typeface="Arabic Typesetting" panose="03020402040406030203" pitchFamily="66" charset="-78"/>
                <a:cs typeface="Arabic Typesetting" panose="03020402040406030203" pitchFamily="66" charset="-78"/>
              </a:rPr>
              <a:t>ساهمت في تركيز الإهتمام على العمليات الداخلية العقلية والنفسية والتي رفضها السلوكيون ولكنها انتصرت بالتضافر مع تيارات نفسية آخرى وأجبروا أنصار السلوكية الى التراجع لاحقاً عن تطرفهم.</a:t>
            </a:r>
          </a:p>
          <a:p>
            <a:pPr algn="just" rtl="1"/>
            <a:r>
              <a:rPr lang="ar-IQ" sz="3600" dirty="0">
                <a:latin typeface="Arabic Typesetting" panose="03020402040406030203" pitchFamily="66" charset="-78"/>
                <a:cs typeface="Arabic Typesetting" panose="03020402040406030203" pitchFamily="66" charset="-78"/>
              </a:rPr>
              <a:t> كان لها دور ومساهمة في تطور المنهج المعرفي لاحقاً بالتعاون مع علماء آخرين. كما كان لها دوراً في التأثير على مدارس نفسية آخرى مثل المدرسة الإنسانية من خلال مفاهيم مثل التأكيد على فهم الخبرة الكلية للإنسان ورفض المبدأ التحليلي.</a:t>
            </a:r>
          </a:p>
          <a:p>
            <a:pPr marL="0" indent="0" algn="just" rtl="1">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067130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A512D1-27F9-4B63-A820-017401101B62}"/>
              </a:ext>
            </a:extLst>
          </p:cNvPr>
          <p:cNvSpPr>
            <a:spLocks noGrp="1"/>
          </p:cNvSpPr>
          <p:nvPr>
            <p:ph idx="1"/>
          </p:nvPr>
        </p:nvSpPr>
        <p:spPr/>
        <p:txBody>
          <a:bodyPr>
            <a:normAutofit/>
          </a:bodyPr>
          <a:lstStyle/>
          <a:p>
            <a:pPr algn="just" rtl="1"/>
            <a:r>
              <a:rPr lang="ar-IQ" sz="3600" dirty="0">
                <a:latin typeface="Arabic Typesetting" panose="03020402040406030203" pitchFamily="66" charset="-78"/>
                <a:cs typeface="Arabic Typesetting" panose="03020402040406030203" pitchFamily="66" charset="-78"/>
              </a:rPr>
              <a:t>كان لها تأثير هائل أيضاً على  كرت ليفين </a:t>
            </a:r>
            <a:r>
              <a:rPr lang="en-US" sz="3600" dirty="0">
                <a:latin typeface="Arabic Typesetting" panose="03020402040406030203" pitchFamily="66" charset="-78"/>
                <a:cs typeface="Arabic Typesetting" panose="03020402040406030203" pitchFamily="66" charset="-78"/>
              </a:rPr>
              <a:t>Kurt Lewin  </a:t>
            </a:r>
            <a:r>
              <a:rPr lang="ar-IQ" sz="3600" dirty="0">
                <a:latin typeface="Arabic Typesetting" panose="03020402040406030203" pitchFamily="66" charset="-78"/>
                <a:cs typeface="Arabic Typesetting" panose="03020402040406030203" pitchFamily="66" charset="-78"/>
              </a:rPr>
              <a:t> وكيرت غولدشتاين  </a:t>
            </a:r>
            <a:r>
              <a:rPr lang="en-US" sz="3600" dirty="0">
                <a:latin typeface="Arabic Typesetting" panose="03020402040406030203" pitchFamily="66" charset="-78"/>
                <a:cs typeface="Arabic Typesetting" panose="03020402040406030203" pitchFamily="66" charset="-78"/>
              </a:rPr>
              <a:t>Kurt Goldstein </a:t>
            </a:r>
            <a:r>
              <a:rPr lang="ar-IQ" sz="3600" dirty="0">
                <a:latin typeface="Arabic Typesetting" panose="03020402040406030203" pitchFamily="66" charset="-78"/>
                <a:cs typeface="Arabic Typesetting" panose="03020402040406030203" pitchFamily="66" charset="-78"/>
              </a:rPr>
              <a:t> بمفاهيم الجشطالت قبل المضي قدمًا في تقديم مساهمات مهمة في علم النفس.</a:t>
            </a:r>
          </a:p>
          <a:p>
            <a:pPr algn="just" rtl="1"/>
            <a:r>
              <a:rPr lang="ar-IQ" sz="3600" dirty="0">
                <a:latin typeface="Arabic Typesetting" panose="03020402040406030203" pitchFamily="66" charset="-78"/>
                <a:cs typeface="Arabic Typesetting" panose="03020402040406030203" pitchFamily="66" charset="-78"/>
              </a:rPr>
              <a:t>أثرت فكرة "الكل يختلف عن أجزائه" على فهمنا للدماغ والسلوك الاجتماعي. لا تزال نظرية الجشطالت تؤثر على كيفية فهمنا للرؤية والطرق التي يؤثر بها السياق والأوهام البصرية ومعالجة المعلومات على إدراكنا.</a:t>
            </a:r>
          </a:p>
          <a:p>
            <a:pPr marL="0" indent="0" algn="just" rtl="1">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069614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72798-CAC2-4C81-BFD1-AE1A634AA1F2}"/>
              </a:ext>
            </a:extLst>
          </p:cNvPr>
          <p:cNvSpPr>
            <a:spLocks noGrp="1"/>
          </p:cNvSpPr>
          <p:nvPr>
            <p:ph type="title"/>
          </p:nvPr>
        </p:nvSpPr>
        <p:spPr/>
        <p:txBody>
          <a:bodyPr>
            <a:normAutofit/>
          </a:bodyPr>
          <a:lstStyle/>
          <a:p>
            <a:r>
              <a:rPr lang="ar-IQ" sz="4400" b="1" dirty="0">
                <a:latin typeface="Arabic Typesetting" panose="03020402040406030203" pitchFamily="66" charset="-78"/>
                <a:cs typeface="Arabic Typesetting" panose="03020402040406030203" pitchFamily="66" charset="-78"/>
              </a:rPr>
              <a:t>نقاط الضعف</a:t>
            </a:r>
            <a:endParaRPr lang="en-US" sz="4400" b="1" dirty="0">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9D7B030A-B9AC-434C-9540-48795463C4FF}"/>
              </a:ext>
            </a:extLst>
          </p:cNvPr>
          <p:cNvSpPr>
            <a:spLocks noGrp="1"/>
          </p:cNvSpPr>
          <p:nvPr>
            <p:ph idx="1"/>
          </p:nvPr>
        </p:nvSpPr>
        <p:spPr/>
        <p:txBody>
          <a:bodyPr>
            <a:normAutofit/>
          </a:bodyPr>
          <a:lstStyle/>
          <a:p>
            <a:pPr algn="just" rtl="1"/>
            <a:r>
              <a:rPr lang="ar-IQ" sz="3600" dirty="0">
                <a:latin typeface="Arabic Typesetting" panose="03020402040406030203" pitchFamily="66" charset="-78"/>
                <a:cs typeface="Arabic Typesetting" panose="03020402040406030203" pitchFamily="66" charset="-78"/>
              </a:rPr>
              <a:t>أنها ذات صبغة وصفية</a:t>
            </a:r>
            <a:r>
              <a:rPr lang="en-US" sz="3600" dirty="0">
                <a:latin typeface="Arabic Typesetting" panose="03020402040406030203" pitchFamily="66" charset="-78"/>
                <a:cs typeface="Arabic Typesetting" panose="03020402040406030203" pitchFamily="66" charset="-78"/>
              </a:rPr>
              <a:t>descriptive </a:t>
            </a:r>
            <a:r>
              <a:rPr lang="ar-IQ" sz="3600" dirty="0">
                <a:latin typeface="Arabic Typesetting" panose="03020402040406030203" pitchFamily="66" charset="-78"/>
                <a:cs typeface="Arabic Typesetting" panose="03020402040406030203" pitchFamily="66" charset="-78"/>
              </a:rPr>
              <a:t> للغاية ولم تحاول تقديم تفسيرات ونماذج للظواهر موضوع الدراسة. وهذا أفقدها الدقة باعتمادها على الجوانب الوصفية والنوعية.</a:t>
            </a:r>
            <a:endParaRPr lang="en-US" sz="3600" dirty="0">
              <a:latin typeface="Arabic Typesetting" panose="03020402040406030203" pitchFamily="66" charset="-78"/>
              <a:cs typeface="Arabic Typesetting" panose="03020402040406030203" pitchFamily="66" charset="-78"/>
            </a:endParaRPr>
          </a:p>
          <a:p>
            <a:pPr algn="just" rtl="1"/>
            <a:r>
              <a:rPr lang="ar-IQ" sz="3600" dirty="0">
                <a:latin typeface="Arabic Typesetting" panose="03020402040406030203" pitchFamily="66" charset="-78"/>
                <a:cs typeface="Arabic Typesetting" panose="03020402040406030203" pitchFamily="66" charset="-78"/>
              </a:rPr>
              <a:t>أن قوانين التنظيم الإدراكي غير علمية وغامضة وتفتقر إلى الأهمية العملية.</a:t>
            </a:r>
          </a:p>
          <a:p>
            <a:pPr algn="just" rtl="1"/>
            <a:r>
              <a:rPr lang="ar-IQ" sz="3600" dirty="0">
                <a:latin typeface="Arabic Typesetting" panose="03020402040406030203" pitchFamily="66" charset="-78"/>
                <a:cs typeface="Arabic Typesetting" panose="03020402040406030203" pitchFamily="66" charset="-78"/>
              </a:rPr>
              <a:t>إنكار المنهج العلمي الأساسي الذي يستند على مقولة "الكل مساوٍ لمجموع أجزاءه" لصالح مقولتهم التي تنص على ان "الكل لايساوي مجموع أجزائه".</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527446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C68C76-3734-42C3-B6FA-981A8F62358B}"/>
              </a:ext>
            </a:extLst>
          </p:cNvPr>
          <p:cNvSpPr>
            <a:spLocks noGrp="1"/>
          </p:cNvSpPr>
          <p:nvPr>
            <p:ph idx="1"/>
          </p:nvPr>
        </p:nvSpPr>
        <p:spPr/>
        <p:txBody>
          <a:bodyPr>
            <a:normAutofit/>
          </a:bodyPr>
          <a:lstStyle/>
          <a:p>
            <a:pPr marL="0" indent="0" algn="just" rtl="1">
              <a:buNone/>
            </a:pPr>
            <a:r>
              <a:rPr lang="ar-IQ" sz="3600" dirty="0">
                <a:latin typeface="Arabic Typesetting" panose="03020402040406030203" pitchFamily="66" charset="-78"/>
                <a:cs typeface="Arabic Typesetting" panose="03020402040406030203" pitchFamily="66" charset="-78"/>
              </a:rPr>
              <a:t>هي مدرسة فكرية تنظر إلى العقل والسلوك البشري ككل </a:t>
            </a:r>
            <a:r>
              <a:rPr lang="en-US" sz="3600" dirty="0">
                <a:latin typeface="Arabic Typesetting" panose="03020402040406030203" pitchFamily="66" charset="-78"/>
                <a:cs typeface="Arabic Typesetting" panose="03020402040406030203" pitchFamily="66" charset="-78"/>
              </a:rPr>
              <a:t>whole</a:t>
            </a:r>
            <a:r>
              <a:rPr lang="ar-IQ" sz="3600" dirty="0">
                <a:latin typeface="Arabic Typesetting" panose="03020402040406030203" pitchFamily="66" charset="-78"/>
                <a:cs typeface="Arabic Typesetting" panose="03020402040406030203" pitchFamily="66" charset="-78"/>
              </a:rPr>
              <a:t>.</a:t>
            </a:r>
            <a:r>
              <a:rPr lang="en-US" sz="3600" dirty="0">
                <a:latin typeface="Arabic Typesetting" panose="03020402040406030203" pitchFamily="66" charset="-78"/>
                <a:cs typeface="Arabic Typesetting" panose="03020402040406030203" pitchFamily="66" charset="-78"/>
              </a:rPr>
              <a:t> </a:t>
            </a:r>
            <a:r>
              <a:rPr lang="ar-IQ" sz="3600" dirty="0">
                <a:latin typeface="Arabic Typesetting" panose="03020402040406030203" pitchFamily="66" charset="-78"/>
                <a:cs typeface="Arabic Typesetting" panose="03020402040406030203" pitchFamily="66" charset="-78"/>
              </a:rPr>
              <a:t> عند محاولة فهم العالم من حولنا ، يقترح علم نفس الجشطالت أننا لا نركز ببساطة على كل مكون صغير. بدلاً من ذلك ، تميل عقولنا إلى إدراك الأشياء كجزء من كيان أكبر وكعناصر لأنظمة أكثر تعقيدًا.</a:t>
            </a:r>
          </a:p>
          <a:p>
            <a:pPr marL="0" indent="0" algn="just" rtl="1">
              <a:buNone/>
            </a:pPr>
            <a:r>
              <a:rPr lang="ar-IQ" sz="3600" dirty="0">
                <a:latin typeface="Arabic Typesetting" panose="03020402040406030203" pitchFamily="66" charset="-78"/>
                <a:cs typeface="Arabic Typesetting" panose="03020402040406030203" pitchFamily="66" charset="-78"/>
              </a:rPr>
              <a:t>وقد لعبت مدرسة علم النفس هذه دورًا رئيسيًا في التطور الحديث لدراسة الإحساس </a:t>
            </a:r>
            <a:r>
              <a:rPr lang="en-US" sz="3600" dirty="0">
                <a:latin typeface="Arabic Typesetting" panose="03020402040406030203" pitchFamily="66" charset="-78"/>
                <a:cs typeface="Arabic Typesetting" panose="03020402040406030203" pitchFamily="66" charset="-78"/>
              </a:rPr>
              <a:t>sensation </a:t>
            </a:r>
            <a:r>
              <a:rPr lang="ar-IQ" sz="3600" dirty="0">
                <a:latin typeface="Arabic Typesetting" panose="03020402040406030203" pitchFamily="66" charset="-78"/>
                <a:cs typeface="Arabic Typesetting" panose="03020402040406030203" pitchFamily="66" charset="-78"/>
              </a:rPr>
              <a:t> والإدراك الحسي </a:t>
            </a:r>
            <a:r>
              <a:rPr lang="en-US" sz="3600" dirty="0">
                <a:latin typeface="Arabic Typesetting" panose="03020402040406030203" pitchFamily="66" charset="-78"/>
                <a:cs typeface="Arabic Typesetting" panose="03020402040406030203" pitchFamily="66" charset="-78"/>
              </a:rPr>
              <a:t>perception</a:t>
            </a:r>
            <a:r>
              <a:rPr lang="ar-IQ" sz="3600" dirty="0">
                <a:latin typeface="Arabic Typesetting" panose="03020402040406030203" pitchFamily="66" charset="-78"/>
                <a:cs typeface="Arabic Typesetting" panose="03020402040406030203" pitchFamily="66" charset="-78"/>
              </a:rPr>
              <a:t>.</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275415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25B96-0145-4490-862B-30279AD8AA99}"/>
              </a:ext>
            </a:extLst>
          </p:cNvPr>
          <p:cNvSpPr>
            <a:spLocks noGrp="1"/>
          </p:cNvSpPr>
          <p:nvPr>
            <p:ph type="title"/>
          </p:nvPr>
        </p:nvSpPr>
        <p:spPr/>
        <p:txBody>
          <a:bodyPr>
            <a:normAutofit fontScale="90000"/>
          </a:bodyPr>
          <a:lstStyle/>
          <a:p>
            <a:r>
              <a:rPr lang="ar-IQ" sz="4400" b="1" dirty="0">
                <a:latin typeface="Arabic Typesetting" panose="03020402040406030203" pitchFamily="66" charset="-78"/>
                <a:cs typeface="Arabic Typesetting" panose="03020402040406030203" pitchFamily="66" charset="-78"/>
              </a:rPr>
              <a:t>ماذا تعني كلمة الجشطالت؟</a:t>
            </a:r>
            <a:br>
              <a:rPr lang="en-US" dirty="0"/>
            </a:br>
            <a:endParaRPr lang="en-US" dirty="0"/>
          </a:p>
        </p:txBody>
      </p:sp>
      <p:sp>
        <p:nvSpPr>
          <p:cNvPr id="3" name="Content Placeholder 2">
            <a:extLst>
              <a:ext uri="{FF2B5EF4-FFF2-40B4-BE49-F238E27FC236}">
                <a16:creationId xmlns:a16="http://schemas.microsoft.com/office/drawing/2014/main" id="{59CE8E3F-71C1-45D0-96AC-4A0BE0FD8172}"/>
              </a:ext>
            </a:extLst>
          </p:cNvPr>
          <p:cNvSpPr>
            <a:spLocks noGrp="1"/>
          </p:cNvSpPr>
          <p:nvPr>
            <p:ph idx="1"/>
          </p:nvPr>
        </p:nvSpPr>
        <p:spPr/>
        <p:txBody>
          <a:bodyPr>
            <a:normAutofit/>
          </a:bodyPr>
          <a:lstStyle/>
          <a:p>
            <a:pPr marL="0" indent="0" algn="just" rtl="1">
              <a:buNone/>
            </a:pPr>
            <a:r>
              <a:rPr lang="ar-IQ" sz="3600" dirty="0">
                <a:latin typeface="Arabic Typesetting" panose="03020402040406030203" pitchFamily="66" charset="-78"/>
                <a:cs typeface="Arabic Typesetting" panose="03020402040406030203" pitchFamily="66" charset="-78"/>
              </a:rPr>
              <a:t>الجشطالت هي كلمة ألمانية تعني تقريبًا "التكوين أو الهيئة"، أو الطريقة التي يتم بها تجميع الأشياء معًا لتكوين شئ كامل. </a:t>
            </a:r>
          </a:p>
          <a:p>
            <a:pPr marL="0" indent="0" algn="just" rtl="1">
              <a:buNone/>
            </a:pPr>
            <a:r>
              <a:rPr lang="ar-IQ" sz="3600" dirty="0">
                <a:latin typeface="Arabic Typesetting" panose="03020402040406030203" pitchFamily="66" charset="-78"/>
                <a:cs typeface="Arabic Typesetting" panose="03020402040406030203" pitchFamily="66" charset="-78"/>
              </a:rPr>
              <a:t>الاعتقاد الأساسي في علم نفس الجشطالت أن الكل أكبر من مجموع أجزائه.</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120349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D41F2-0A2A-419A-B0DA-ACBB20EA48A2}"/>
              </a:ext>
            </a:extLst>
          </p:cNvPr>
          <p:cNvSpPr>
            <a:spLocks noGrp="1"/>
          </p:cNvSpPr>
          <p:nvPr>
            <p:ph type="title"/>
          </p:nvPr>
        </p:nvSpPr>
        <p:spPr/>
        <p:txBody>
          <a:bodyPr>
            <a:normAutofit/>
          </a:bodyPr>
          <a:lstStyle/>
          <a:p>
            <a:r>
              <a:rPr lang="ar-IQ" sz="4000" b="1" dirty="0">
                <a:latin typeface="Arabic Typesetting" panose="03020402040406030203" pitchFamily="66" charset="-78"/>
                <a:cs typeface="Arabic Typesetting" panose="03020402040406030203" pitchFamily="66" charset="-78"/>
              </a:rPr>
              <a:t>كيف تشكل نهج الجشطالت</a:t>
            </a:r>
            <a:endParaRPr lang="en-US" sz="4000" b="1" dirty="0">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41E3E8B8-3401-468E-9974-52BF543D9E9D}"/>
              </a:ext>
            </a:extLst>
          </p:cNvPr>
          <p:cNvSpPr>
            <a:spLocks noGrp="1"/>
          </p:cNvSpPr>
          <p:nvPr>
            <p:ph idx="1"/>
          </p:nvPr>
        </p:nvSpPr>
        <p:spPr/>
        <p:txBody>
          <a:bodyPr>
            <a:normAutofit/>
          </a:bodyPr>
          <a:lstStyle/>
          <a:p>
            <a:pPr marL="0" indent="0" algn="just" rtl="1">
              <a:buNone/>
            </a:pPr>
            <a:r>
              <a:rPr lang="ar-IQ" sz="3600" dirty="0">
                <a:latin typeface="Arabic Typesetting" panose="03020402040406030203" pitchFamily="66" charset="-78"/>
                <a:cs typeface="Arabic Typesetting" panose="03020402040406030203" pitchFamily="66" charset="-78"/>
              </a:rPr>
              <a:t>نشأ علم نفس الجشطالت في أعمال ماكس فيرتهايمر </a:t>
            </a:r>
            <a:r>
              <a:rPr lang="en-US" sz="3600" dirty="0">
                <a:latin typeface="Arabic Typesetting" panose="03020402040406030203" pitchFamily="66" charset="-78"/>
                <a:cs typeface="Arabic Typesetting" panose="03020402040406030203" pitchFamily="66" charset="-78"/>
              </a:rPr>
              <a:t>Max Wertheimer ، </a:t>
            </a:r>
            <a:r>
              <a:rPr lang="ar-IQ" sz="3600" dirty="0">
                <a:latin typeface="Arabic Typesetting" panose="03020402040406030203" pitchFamily="66" charset="-78"/>
                <a:cs typeface="Arabic Typesetting" panose="03020402040406030203" pitchFamily="66" charset="-78"/>
              </a:rPr>
              <a:t>وقد تشكل جزئيًا كرد فعل لبنيوية فيلهلم فوندت.</a:t>
            </a:r>
          </a:p>
          <a:p>
            <a:pPr marL="0" indent="0" algn="just" rtl="1">
              <a:buNone/>
            </a:pPr>
            <a:r>
              <a:rPr lang="ar-IQ" sz="3600" dirty="0">
                <a:latin typeface="Arabic Typesetting" panose="03020402040406030203" pitchFamily="66" charset="-78"/>
                <a:cs typeface="Arabic Typesetting" panose="03020402040406030203" pitchFamily="66" charset="-78"/>
              </a:rPr>
              <a:t>بينما كان أتباع البنيوية مهتمين بتقسيم المسائل النفسية إلى أصغر أجزاء ممكنة، أراد علماء النفس الجشطالت بدلاً من ذلك النظر إلى مجمل العقل والسلوك. مسترشدين بمبدأ الشمولية، حدد فيرتهايمر وأتباعه الحالات التي يكون تصورنا فيها مبنيًا على رؤية الأشياء ككل كامل ، وليس كمكونات منفصلة.</a:t>
            </a:r>
          </a:p>
          <a:p>
            <a:pPr marL="0" indent="0" algn="just" rtl="1">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72196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1B794C-CEA1-4910-8C93-7327412A86FB}"/>
              </a:ext>
            </a:extLst>
          </p:cNvPr>
          <p:cNvSpPr>
            <a:spLocks noGrp="1"/>
          </p:cNvSpPr>
          <p:nvPr>
            <p:ph idx="1"/>
          </p:nvPr>
        </p:nvSpPr>
        <p:spPr/>
        <p:txBody>
          <a:bodyPr>
            <a:normAutofit/>
          </a:bodyPr>
          <a:lstStyle/>
          <a:p>
            <a:pPr marL="0" indent="0" algn="just" rtl="1">
              <a:buNone/>
            </a:pPr>
            <a:r>
              <a:rPr lang="ar-IQ" sz="3600" dirty="0">
                <a:latin typeface="Arabic Typesetting" panose="03020402040406030203" pitchFamily="66" charset="-78"/>
                <a:cs typeface="Arabic Typesetting" panose="03020402040406030203" pitchFamily="66" charset="-78"/>
              </a:rPr>
              <a:t>طور فرتهايمر علم نفس الجشطلت بعد ملاحظة ما أسماه ظاهرة فاي </a:t>
            </a:r>
            <a:r>
              <a:rPr lang="en-US" sz="3600" dirty="0">
                <a:latin typeface="Arabic Typesetting" panose="03020402040406030203" pitchFamily="66" charset="-78"/>
                <a:cs typeface="Arabic Typesetting" panose="03020402040406030203" pitchFamily="66" charset="-78"/>
              </a:rPr>
              <a:t>phi phenomenon </a:t>
            </a:r>
            <a:r>
              <a:rPr lang="ar-IQ" sz="3600" dirty="0">
                <a:latin typeface="Arabic Typesetting" panose="03020402040406030203" pitchFamily="66" charset="-78"/>
                <a:cs typeface="Arabic Typesetting" panose="03020402040406030203" pitchFamily="66" charset="-78"/>
              </a:rPr>
              <a:t> أثناء مشاهدة الأضواء المتناوبة الظهور على إشارة سكة الحديد. </a:t>
            </a:r>
          </a:p>
          <a:p>
            <a:pPr marL="0" indent="0" algn="just" rtl="1">
              <a:buNone/>
            </a:pPr>
            <a:r>
              <a:rPr lang="ar-IQ" sz="3600" dirty="0">
                <a:latin typeface="Arabic Typesetting" panose="03020402040406030203" pitchFamily="66" charset="-78"/>
                <a:cs typeface="Arabic Typesetting" panose="03020402040406030203" pitchFamily="66" charset="-78"/>
              </a:rPr>
              <a:t>ظاهرة فاي هي نوع من الخداع البصري حيث يبدو أن جسمين ثابتين يتحركان في حالة ظهورهما ويختفيان في تتابع سريع. بمعنى آخر ، نحن ندرك الحركة حيث لا توجد في الواقع حركة.</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770442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A655F-A913-4C6B-8952-DB9F6E8A3321}"/>
              </a:ext>
            </a:extLst>
          </p:cNvPr>
          <p:cNvSpPr>
            <a:spLocks noGrp="1"/>
          </p:cNvSpPr>
          <p:nvPr>
            <p:ph type="title"/>
          </p:nvPr>
        </p:nvSpPr>
        <p:spPr/>
        <p:txBody>
          <a:bodyPr>
            <a:normAutofit/>
          </a:bodyPr>
          <a:lstStyle/>
          <a:p>
            <a:pPr algn="l"/>
            <a:r>
              <a:rPr lang="ar-IQ" sz="4000" b="1" dirty="0">
                <a:latin typeface="Arabic Typesetting" panose="03020402040406030203" pitchFamily="66" charset="-78"/>
                <a:cs typeface="Arabic Typesetting" panose="03020402040406030203" pitchFamily="66" charset="-78"/>
              </a:rPr>
              <a:t>أشهر علماء النفس الجشطالت</a:t>
            </a:r>
            <a:endParaRPr lang="en-US" sz="4000" b="1" dirty="0">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E439F858-0F5D-414B-BCE0-4E80EB6992F8}"/>
              </a:ext>
            </a:extLst>
          </p:cNvPr>
          <p:cNvSpPr>
            <a:spLocks noGrp="1"/>
          </p:cNvSpPr>
          <p:nvPr>
            <p:ph idx="1"/>
          </p:nvPr>
        </p:nvSpPr>
        <p:spPr/>
        <p:txBody>
          <a:bodyPr>
            <a:noAutofit/>
          </a:bodyPr>
          <a:lstStyle/>
          <a:p>
            <a:pPr lvl="0" algn="just" rtl="1"/>
            <a:r>
              <a:rPr lang="ar-IQ" sz="3600" dirty="0">
                <a:latin typeface="Arabic Typesetting" panose="03020402040406030203" pitchFamily="66" charset="-78"/>
                <a:cs typeface="Arabic Typesetting" panose="03020402040406030203" pitchFamily="66" charset="-78"/>
              </a:rPr>
              <a:t>ولفغانغ كوهلر</a:t>
            </a:r>
            <a:r>
              <a:rPr lang="en-US" sz="3600" dirty="0">
                <a:latin typeface="Arabic Typesetting" panose="03020402040406030203" pitchFamily="66" charset="-78"/>
                <a:cs typeface="Arabic Typesetting" panose="03020402040406030203" pitchFamily="66" charset="-78"/>
              </a:rPr>
              <a:t>Wolfgang Köhler </a:t>
            </a:r>
            <a:r>
              <a:rPr lang="ar-IQ" sz="3600" dirty="0">
                <a:latin typeface="Arabic Typesetting" panose="03020402040406030203" pitchFamily="66" charset="-78"/>
                <a:cs typeface="Arabic Typesetting" panose="03020402040406030203" pitchFamily="66" charset="-78"/>
              </a:rPr>
              <a:t>: ربط كوهلر علم نفس الجشطالت بالعلوم الطبيعية، بحجة أن الظواهر العضوية هي أمثلة على الشمولية في العمل. كما درس السمع ونظر في قدرات حل المشكلات </a:t>
            </a:r>
            <a:r>
              <a:rPr lang="en-US" sz="3600" dirty="0">
                <a:latin typeface="Arabic Typesetting" panose="03020402040406030203" pitchFamily="66" charset="-78"/>
                <a:cs typeface="Arabic Typesetting" panose="03020402040406030203" pitchFamily="66" charset="-78"/>
              </a:rPr>
              <a:t>problem-solving</a:t>
            </a:r>
            <a:r>
              <a:rPr lang="ar-IQ" sz="3600" dirty="0">
                <a:latin typeface="Arabic Typesetting" panose="03020402040406030203" pitchFamily="66" charset="-78"/>
                <a:cs typeface="Arabic Typesetting" panose="03020402040406030203" pitchFamily="66" charset="-78"/>
              </a:rPr>
              <a:t> لدى الشمبانزي.</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198726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698338-2B4B-4759-B404-4921EA9EB808}"/>
              </a:ext>
            </a:extLst>
          </p:cNvPr>
          <p:cNvSpPr>
            <a:spLocks noGrp="1"/>
          </p:cNvSpPr>
          <p:nvPr>
            <p:ph idx="1"/>
          </p:nvPr>
        </p:nvSpPr>
        <p:spPr/>
        <p:txBody>
          <a:bodyPr>
            <a:normAutofit/>
          </a:bodyPr>
          <a:lstStyle/>
          <a:p>
            <a:pPr lvl="0" algn="just" rtl="1"/>
            <a:endParaRPr lang="en-US" sz="3600" dirty="0">
              <a:latin typeface="Arabic Typesetting" panose="03020402040406030203" pitchFamily="66" charset="-78"/>
              <a:cs typeface="Arabic Typesetting" panose="03020402040406030203" pitchFamily="66" charset="-78"/>
            </a:endParaRPr>
          </a:p>
          <a:p>
            <a:pPr lvl="0" algn="just" rtl="1"/>
            <a:r>
              <a:rPr lang="ar-IQ" sz="3600" dirty="0">
                <a:latin typeface="Arabic Typesetting" panose="03020402040406030203" pitchFamily="66" charset="-78"/>
                <a:cs typeface="Arabic Typesetting" panose="03020402040406030203" pitchFamily="66" charset="-78"/>
              </a:rPr>
              <a:t>كرت كوفكا </a:t>
            </a:r>
            <a:r>
              <a:rPr lang="en-US" sz="3600" dirty="0">
                <a:latin typeface="Arabic Typesetting" panose="03020402040406030203" pitchFamily="66" charset="-78"/>
                <a:cs typeface="Arabic Typesetting" panose="03020402040406030203" pitchFamily="66" charset="-78"/>
              </a:rPr>
              <a:t>Kurt </a:t>
            </a:r>
            <a:r>
              <a:rPr lang="en-US" sz="3600" dirty="0" err="1">
                <a:latin typeface="Arabic Typesetting" panose="03020402040406030203" pitchFamily="66" charset="-78"/>
                <a:cs typeface="Arabic Typesetting" panose="03020402040406030203" pitchFamily="66" charset="-78"/>
              </a:rPr>
              <a:t>Koffka</a:t>
            </a:r>
            <a:r>
              <a:rPr lang="ar-IQ" sz="3600" dirty="0">
                <a:latin typeface="Arabic Typesetting" panose="03020402040406030203" pitchFamily="66" charset="-78"/>
                <a:cs typeface="Arabic Typesetting" panose="03020402040406030203" pitchFamily="66" charset="-78"/>
              </a:rPr>
              <a:t>: يُعتبر كوفكا مع فرتهايمر و كوهلر مؤسس هذا المجال. قام بتطبيق مفهوم الجشطالت على علم نفس الطفل ، بحجة أن الأطفال يفهمون الأشياء أولاً بشكل كلي قبل أن يتعلموا تفريق الأشياء إلى أجزاء ، ولعب دورًا رئيسيًا في جلب مبادئ الجشطالت إلى الولايات المتحدة.</a:t>
            </a:r>
            <a:endParaRPr lang="en-US" sz="3600" dirty="0">
              <a:latin typeface="Arabic Typesetting" panose="03020402040406030203" pitchFamily="66" charset="-78"/>
              <a:cs typeface="Arabic Typesetting" panose="03020402040406030203" pitchFamily="66" charset="-78"/>
            </a:endParaRPr>
          </a:p>
          <a:p>
            <a:pPr marL="0" indent="0" algn="r" rtl="1">
              <a:buNone/>
            </a:pPr>
            <a:endParaRPr lang="en-US" sz="3600" dirty="0"/>
          </a:p>
        </p:txBody>
      </p:sp>
    </p:spTree>
    <p:extLst>
      <p:ext uri="{BB962C8B-B14F-4D97-AF65-F5344CB8AC3E}">
        <p14:creationId xmlns:p14="http://schemas.microsoft.com/office/powerpoint/2010/main" val="3882384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9E3BB-40A6-4A13-B446-651562FC2234}"/>
              </a:ext>
            </a:extLst>
          </p:cNvPr>
          <p:cNvSpPr>
            <a:spLocks noGrp="1"/>
          </p:cNvSpPr>
          <p:nvPr>
            <p:ph type="title"/>
          </p:nvPr>
        </p:nvSpPr>
        <p:spPr/>
        <p:txBody>
          <a:bodyPr>
            <a:normAutofit/>
          </a:bodyPr>
          <a:lstStyle/>
          <a:p>
            <a:pPr rtl="1"/>
            <a:r>
              <a:rPr lang="ar-SA" sz="4400" b="1" dirty="0">
                <a:latin typeface="Arabic Typesetting" panose="03020402040406030203" pitchFamily="66" charset="-78"/>
                <a:cs typeface="Arabic Typesetting" panose="03020402040406030203" pitchFamily="66" charset="-78"/>
              </a:rPr>
              <a:t>مبادئ</a:t>
            </a:r>
            <a:r>
              <a:rPr lang="ar-IQ" sz="4400" b="1" dirty="0">
                <a:latin typeface="Arabic Typesetting" panose="03020402040406030203" pitchFamily="66" charset="-78"/>
                <a:cs typeface="Arabic Typesetting" panose="03020402040406030203" pitchFamily="66" charset="-78"/>
              </a:rPr>
              <a:t> الإدراك الحسي</a:t>
            </a:r>
            <a:endParaRPr lang="en-US" sz="4400" b="1" dirty="0">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20350609-AC4F-446C-9F1A-65B9C0C82571}"/>
              </a:ext>
            </a:extLst>
          </p:cNvPr>
          <p:cNvSpPr>
            <a:spLocks noGrp="1"/>
          </p:cNvSpPr>
          <p:nvPr>
            <p:ph idx="1"/>
          </p:nvPr>
        </p:nvSpPr>
        <p:spPr/>
        <p:txBody>
          <a:bodyPr>
            <a:normAutofit/>
          </a:bodyPr>
          <a:lstStyle/>
          <a:p>
            <a:pPr marL="0" indent="0" algn="just" rtl="1">
              <a:buNone/>
            </a:pPr>
            <a:r>
              <a:rPr lang="ar-IQ" sz="3600" dirty="0">
                <a:latin typeface="Arabic Typesetting" panose="03020402040406030203" pitchFamily="66" charset="-78"/>
                <a:cs typeface="Arabic Typesetting" panose="03020402040406030203" pitchFamily="66" charset="-78"/>
              </a:rPr>
              <a:t>ساعد علم نفس الجشطالت في تقديم فكرة أن الإدراك الحسي لا يقتصر فقط على رؤية ما هو موجود بالفعل في العالم من حولنا؛ بل انه يتأثر بشدة بدوافعنا وتوقعاتنا.</a:t>
            </a:r>
          </a:p>
          <a:p>
            <a:pPr marL="0" indent="0" algn="just" rtl="1">
              <a:buNone/>
            </a:pPr>
            <a:r>
              <a:rPr lang="ar-IQ" sz="3600" dirty="0">
                <a:latin typeface="Arabic Typesetting" panose="03020402040406030203" pitchFamily="66" charset="-78"/>
                <a:cs typeface="Arabic Typesetting" panose="03020402040406030203" pitchFamily="66" charset="-78"/>
              </a:rPr>
              <a:t>وضع فيرتهايمر مبادئ لشرح وتوضيح هذه العملية. من هذه المبادئ ما يأتي: </a:t>
            </a:r>
          </a:p>
          <a:p>
            <a:pPr algn="just" rtl="1"/>
            <a:r>
              <a:rPr lang="ar-IQ" sz="3600" dirty="0">
                <a:latin typeface="Arabic Typesetting" panose="03020402040406030203" pitchFamily="66" charset="-78"/>
                <a:cs typeface="Arabic Typesetting" panose="03020402040406030203" pitchFamily="66" charset="-78"/>
              </a:rPr>
              <a:t>الإيجاز أو التبسيط </a:t>
            </a:r>
            <a:r>
              <a:rPr lang="en-US" sz="3600" dirty="0">
                <a:latin typeface="Arabic Typesetting" panose="03020402040406030203" pitchFamily="66" charset="-78"/>
                <a:cs typeface="Arabic Typesetting" panose="03020402040406030203" pitchFamily="66" charset="-78"/>
              </a:rPr>
              <a:t>Prägnanz</a:t>
            </a:r>
            <a:r>
              <a:rPr lang="ar-IQ" sz="3600" dirty="0">
                <a:latin typeface="Arabic Typesetting" panose="03020402040406030203" pitchFamily="66" charset="-78"/>
                <a:cs typeface="Arabic Typesetting" panose="03020402040406030203" pitchFamily="66" charset="-78"/>
              </a:rPr>
              <a:t>: ينص هذا المبدأ الأساسي على أنك ستدرك الأشياء بشكل طبيعي في أبسط أشكالها أو تنظيمها.</a:t>
            </a:r>
          </a:p>
          <a:p>
            <a:pPr marL="0" indent="0" algn="just" rtl="1">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871815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65469F-AD8D-42C9-9AE9-735251A4C171}"/>
              </a:ext>
            </a:extLst>
          </p:cNvPr>
          <p:cNvSpPr>
            <a:spLocks noGrp="1"/>
          </p:cNvSpPr>
          <p:nvPr>
            <p:ph idx="1"/>
          </p:nvPr>
        </p:nvSpPr>
        <p:spPr/>
        <p:txBody>
          <a:bodyPr>
            <a:normAutofit fontScale="92500"/>
          </a:bodyPr>
          <a:lstStyle/>
          <a:p>
            <a:pPr algn="just" rtl="1"/>
            <a:r>
              <a:rPr lang="ar-IQ" sz="3600" dirty="0">
                <a:latin typeface="Arabic Typesetting" panose="03020402040406030203" pitchFamily="66" charset="-78"/>
                <a:cs typeface="Arabic Typesetting" panose="03020402040406030203" pitchFamily="66" charset="-78"/>
              </a:rPr>
              <a:t>التشابه</a:t>
            </a:r>
            <a:r>
              <a:rPr lang="en-US" sz="3600" dirty="0">
                <a:latin typeface="Arabic Typesetting" panose="03020402040406030203" pitchFamily="66" charset="-78"/>
                <a:cs typeface="Arabic Typesetting" panose="03020402040406030203" pitchFamily="66" charset="-78"/>
              </a:rPr>
              <a:t>Similarity </a:t>
            </a:r>
            <a:r>
              <a:rPr lang="ar-IQ" sz="3600" dirty="0">
                <a:latin typeface="Arabic Typesetting" panose="03020402040406030203" pitchFamily="66" charset="-78"/>
                <a:cs typeface="Arabic Typesetting" panose="03020402040406030203" pitchFamily="66" charset="-78"/>
              </a:rPr>
              <a:t>: يشير هذا المبدأ إلى أننا بشكل طبيعي نجمع العناصر المتشابهة معًا بناءً على عناصر مثل اللون أو الحجم أو الاتجاه.</a:t>
            </a:r>
          </a:p>
          <a:p>
            <a:pPr algn="just" rtl="1"/>
            <a:r>
              <a:rPr lang="ar-IQ" sz="3600" dirty="0">
                <a:latin typeface="Arabic Typesetting" panose="03020402040406030203" pitchFamily="66" charset="-78"/>
                <a:cs typeface="Arabic Typesetting" panose="03020402040406030203" pitchFamily="66" charset="-78"/>
              </a:rPr>
              <a:t>	القرب </a:t>
            </a:r>
            <a:r>
              <a:rPr lang="en-US" sz="3600" dirty="0">
                <a:latin typeface="Arabic Typesetting" panose="03020402040406030203" pitchFamily="66" charset="-78"/>
                <a:cs typeface="Arabic Typesetting" panose="03020402040406030203" pitchFamily="66" charset="-78"/>
              </a:rPr>
              <a:t>Proximity</a:t>
            </a:r>
            <a:r>
              <a:rPr lang="ar-IQ" sz="3600" dirty="0">
                <a:latin typeface="Arabic Typesetting" panose="03020402040406030203" pitchFamily="66" charset="-78"/>
                <a:cs typeface="Arabic Typesetting" panose="03020402040406030203" pitchFamily="66" charset="-78"/>
              </a:rPr>
              <a:t>: ينص مبدأ القرب على أن الأشياء القريبة من بعضها البعض تميل إلى النظر إليها كمجموعة.</a:t>
            </a:r>
          </a:p>
          <a:p>
            <a:pPr algn="just" rtl="1"/>
            <a:r>
              <a:rPr lang="ar-IQ" sz="3600" dirty="0">
                <a:latin typeface="Arabic Typesetting" panose="03020402040406030203" pitchFamily="66" charset="-78"/>
                <a:cs typeface="Arabic Typesetting" panose="03020402040406030203" pitchFamily="66" charset="-78"/>
              </a:rPr>
              <a:t>	الاستمرارية</a:t>
            </a:r>
            <a:r>
              <a:rPr lang="en-US" sz="3600" dirty="0">
                <a:latin typeface="Arabic Typesetting" panose="03020402040406030203" pitchFamily="66" charset="-78"/>
                <a:cs typeface="Arabic Typesetting" panose="03020402040406030203" pitchFamily="66" charset="-78"/>
              </a:rPr>
              <a:t>Continuity </a:t>
            </a:r>
            <a:r>
              <a:rPr lang="ar-IQ" sz="3600" dirty="0">
                <a:latin typeface="Arabic Typesetting" panose="03020402040406030203" pitchFamily="66" charset="-78"/>
                <a:cs typeface="Arabic Typesetting" panose="03020402040406030203" pitchFamily="66" charset="-78"/>
              </a:rPr>
              <a:t>: وفقًا لهذا المبدأ ، سوف ندرك العناصر المرتبة على خط أو منحنى مرتبطة ببعضها البعض ، بينما العناصر غير الموجودة على الخط أو المنحنى تعتبر منفصلة.</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25520677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1386</TotalTime>
  <Words>926</Words>
  <Application>Microsoft Office PowerPoint</Application>
  <PresentationFormat>Widescreen</PresentationFormat>
  <Paragraphs>41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Arabic Typesetting</vt:lpstr>
      <vt:lpstr>Arial</vt:lpstr>
      <vt:lpstr>Century Gothic</vt:lpstr>
      <vt:lpstr>Wingdings 3</vt:lpstr>
      <vt:lpstr>Wisp</vt:lpstr>
      <vt:lpstr>علم نفس الجشطالت   Gestalt psychology </vt:lpstr>
      <vt:lpstr>PowerPoint Presentation</vt:lpstr>
      <vt:lpstr>ماذا تعني كلمة الجشطالت؟ </vt:lpstr>
      <vt:lpstr>كيف تشكل نهج الجشطالت</vt:lpstr>
      <vt:lpstr>PowerPoint Presentation</vt:lpstr>
      <vt:lpstr>أشهر علماء النفس الجشطالت</vt:lpstr>
      <vt:lpstr>PowerPoint Presentation</vt:lpstr>
      <vt:lpstr>مبادئ الإدراك الحسي</vt:lpstr>
      <vt:lpstr>PowerPoint Presentation</vt:lpstr>
      <vt:lpstr>PowerPoint Presentation</vt:lpstr>
      <vt:lpstr>تطبيقات نظرية الجشطلت</vt:lpstr>
      <vt:lpstr>PowerPoint Presentation</vt:lpstr>
      <vt:lpstr>PowerPoint Presentation</vt:lpstr>
      <vt:lpstr>تأثير الجشطلت في علم النفس </vt:lpstr>
      <vt:lpstr>PowerPoint Presentation</vt:lpstr>
      <vt:lpstr>نقاط الضعف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نفس الجشطالت   Gestalt psychology </dc:title>
  <dc:creator>Rifaat Jasseem</dc:creator>
  <cp:lastModifiedBy>Rifaat Jasseem</cp:lastModifiedBy>
  <cp:revision>21</cp:revision>
  <dcterms:created xsi:type="dcterms:W3CDTF">2021-08-23T15:27:40Z</dcterms:created>
  <dcterms:modified xsi:type="dcterms:W3CDTF">2021-08-26T15:17:23Z</dcterms:modified>
</cp:coreProperties>
</file>